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33152FF-FCB5-49DE-A918-753332896833}" type="doc">
      <dgm:prSet loTypeId="urn:microsoft.com/office/officeart/2005/8/layout/venn1" loCatId="relationship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930CFE80-9C0B-49E7-9B43-BDCD8FCF94C7}">
      <dgm:prSet phldrT="[Text]"/>
      <dgm:spPr/>
      <dgm:t>
        <a:bodyPr/>
        <a:lstStyle/>
        <a:p>
          <a:r>
            <a:rPr lang="en-US" dirty="0" smtClean="0">
              <a:solidFill>
                <a:schemeClr val="bg1"/>
              </a:solidFill>
            </a:rPr>
            <a:t>Recall Problem</a:t>
          </a:r>
          <a:endParaRPr lang="en-US" dirty="0">
            <a:solidFill>
              <a:schemeClr val="bg1"/>
            </a:solidFill>
          </a:endParaRPr>
        </a:p>
      </dgm:t>
    </dgm:pt>
    <dgm:pt modelId="{2CB619B0-732F-4AC0-9C14-DA7FB6BC4013}" type="parTrans" cxnId="{4924C33F-F822-4087-B7B3-E2F7AC983824}">
      <dgm:prSet/>
      <dgm:spPr/>
      <dgm:t>
        <a:bodyPr/>
        <a:lstStyle/>
        <a:p>
          <a:endParaRPr lang="en-US"/>
        </a:p>
      </dgm:t>
    </dgm:pt>
    <dgm:pt modelId="{1176B575-7970-46AD-ACF4-E917858E8208}" type="sibTrans" cxnId="{4924C33F-F822-4087-B7B3-E2F7AC983824}">
      <dgm:prSet/>
      <dgm:spPr/>
      <dgm:t>
        <a:bodyPr/>
        <a:lstStyle/>
        <a:p>
          <a:endParaRPr lang="en-US"/>
        </a:p>
      </dgm:t>
    </dgm:pt>
    <dgm:pt modelId="{E078BC8F-228D-4E6E-8E1D-E52792CB574A}">
      <dgm:prSet phldrT="[Text]" custT="1"/>
      <dgm:spPr>
        <a:solidFill>
          <a:srgbClr val="00B050">
            <a:alpha val="50000"/>
          </a:srgbClr>
        </a:solidFill>
      </dgm:spPr>
      <dgm:t>
        <a:bodyPr/>
        <a:lstStyle/>
        <a:p>
          <a:pPr algn="ctr"/>
          <a:r>
            <a:rPr lang="en-US" sz="1050" b="1" dirty="0" smtClean="0">
              <a:solidFill>
                <a:schemeClr val="bg1"/>
              </a:solidFill>
            </a:rPr>
            <a:t>Issues of Equality</a:t>
          </a:r>
          <a:endParaRPr lang="en-US" sz="1050" b="1" dirty="0">
            <a:solidFill>
              <a:schemeClr val="bg1"/>
            </a:solidFill>
          </a:endParaRPr>
        </a:p>
      </dgm:t>
    </dgm:pt>
    <dgm:pt modelId="{0251A269-D18B-4E46-A047-71D3739833DC}" type="parTrans" cxnId="{194DDC63-0121-470F-BF12-3066AB19F145}">
      <dgm:prSet/>
      <dgm:spPr/>
      <dgm:t>
        <a:bodyPr/>
        <a:lstStyle/>
        <a:p>
          <a:endParaRPr lang="en-US"/>
        </a:p>
      </dgm:t>
    </dgm:pt>
    <dgm:pt modelId="{5C3ABA06-940F-4702-82CE-DDA780EFE74F}" type="sibTrans" cxnId="{194DDC63-0121-470F-BF12-3066AB19F145}">
      <dgm:prSet/>
      <dgm:spPr/>
      <dgm:t>
        <a:bodyPr/>
        <a:lstStyle/>
        <a:p>
          <a:endParaRPr lang="en-US"/>
        </a:p>
      </dgm:t>
    </dgm:pt>
    <dgm:pt modelId="{EA820211-8EE2-41DC-9370-DD2527058E92}">
      <dgm:prSet phldrT="[Text]"/>
      <dgm:spPr/>
      <dgm:t>
        <a:bodyPr/>
        <a:lstStyle/>
        <a:p>
          <a:r>
            <a:rPr lang="en-US" dirty="0" smtClean="0">
              <a:solidFill>
                <a:schemeClr val="bg1"/>
              </a:solidFill>
            </a:rPr>
            <a:t>Pro-Innovation  Bias</a:t>
          </a:r>
          <a:endParaRPr lang="en-US" dirty="0">
            <a:solidFill>
              <a:schemeClr val="bg1"/>
            </a:solidFill>
          </a:endParaRPr>
        </a:p>
      </dgm:t>
    </dgm:pt>
    <dgm:pt modelId="{F895F877-AD9D-446B-8E7C-B9CD0FDF3046}" type="parTrans" cxnId="{0A3BE531-EB70-40DD-9BDD-C387176D5514}">
      <dgm:prSet/>
      <dgm:spPr/>
      <dgm:t>
        <a:bodyPr/>
        <a:lstStyle/>
        <a:p>
          <a:endParaRPr lang="en-US"/>
        </a:p>
      </dgm:t>
    </dgm:pt>
    <dgm:pt modelId="{FDB9CE72-C115-494B-8B22-71A3567A8851}" type="sibTrans" cxnId="{0A3BE531-EB70-40DD-9BDD-C387176D5514}">
      <dgm:prSet/>
      <dgm:spPr/>
      <dgm:t>
        <a:bodyPr/>
        <a:lstStyle/>
        <a:p>
          <a:endParaRPr lang="en-US"/>
        </a:p>
      </dgm:t>
    </dgm:pt>
    <dgm:pt modelId="{DB8FF654-3C99-4EC3-A79A-BEE64CB78506}">
      <dgm:prSet phldrT="[Text]" custT="1"/>
      <dgm:spPr/>
      <dgm:t>
        <a:bodyPr/>
        <a:lstStyle/>
        <a:p>
          <a:pPr algn="ctr"/>
          <a:endParaRPr lang="en-US" sz="1050" b="1" dirty="0">
            <a:solidFill>
              <a:schemeClr val="bg1"/>
            </a:solidFill>
          </a:endParaRPr>
        </a:p>
      </dgm:t>
    </dgm:pt>
    <dgm:pt modelId="{F168A050-2257-4EE6-AE59-F7C80F04D99F}" type="parTrans" cxnId="{8D1D6E9A-35D8-4771-AA9C-EA3A576AE103}">
      <dgm:prSet/>
      <dgm:spPr/>
      <dgm:t>
        <a:bodyPr/>
        <a:lstStyle/>
        <a:p>
          <a:endParaRPr lang="en-US"/>
        </a:p>
      </dgm:t>
    </dgm:pt>
    <dgm:pt modelId="{463707A9-F889-46DD-9DC0-25CF055E691B}" type="sibTrans" cxnId="{8D1D6E9A-35D8-4771-AA9C-EA3A576AE103}">
      <dgm:prSet/>
      <dgm:spPr/>
      <dgm:t>
        <a:bodyPr/>
        <a:lstStyle/>
        <a:p>
          <a:endParaRPr lang="en-US"/>
        </a:p>
      </dgm:t>
    </dgm:pt>
    <dgm:pt modelId="{56EDA6D3-2DEC-4187-B3A0-5280CD1EFBF9}" type="pres">
      <dgm:prSet presAssocID="{E33152FF-FCB5-49DE-A918-753332896833}" presName="compositeShape" presStyleCnt="0">
        <dgm:presLayoutVars>
          <dgm:chMax val="7"/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09FFCC41-F6C7-446D-8198-249A9BD98E63}" type="pres">
      <dgm:prSet presAssocID="{930CFE80-9C0B-49E7-9B43-BDCD8FCF94C7}" presName="circ1" presStyleLbl="vennNode1" presStyleIdx="0" presStyleCnt="4" custScaleX="45513" custScaleY="44151" custLinFactX="-7773" custLinFactNeighborX="-100000" custLinFactNeighborY="19365"/>
      <dgm:spPr/>
      <dgm:t>
        <a:bodyPr/>
        <a:lstStyle/>
        <a:p>
          <a:endParaRPr lang="en-US"/>
        </a:p>
      </dgm:t>
    </dgm:pt>
    <dgm:pt modelId="{C6FFFC6D-6275-44A7-82E5-D3DF125BDAA9}" type="pres">
      <dgm:prSet presAssocID="{930CFE80-9C0B-49E7-9B43-BDCD8FCF94C7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32AF9E7-A7FA-4D51-B214-80E52E83169F}" type="pres">
      <dgm:prSet presAssocID="{E078BC8F-228D-4E6E-8E1D-E52792CB574A}" presName="circ2" presStyleLbl="vennNode1" presStyleIdx="1" presStyleCnt="4" custScaleX="54166" custScaleY="54554" custLinFactX="-52805" custLinFactNeighborX="-100000" custLinFactNeighborY="64951"/>
      <dgm:spPr/>
      <dgm:t>
        <a:bodyPr/>
        <a:lstStyle/>
        <a:p>
          <a:endParaRPr lang="en-US"/>
        </a:p>
      </dgm:t>
    </dgm:pt>
    <dgm:pt modelId="{F0761033-2EB5-4879-8A49-EE2F523B540E}" type="pres">
      <dgm:prSet presAssocID="{E078BC8F-228D-4E6E-8E1D-E52792CB574A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BAD336B-160C-4C31-932C-2B8482310D2D}" type="pres">
      <dgm:prSet presAssocID="{EA820211-8EE2-41DC-9370-DD2527058E92}" presName="circ3" presStyleLbl="vennNode1" presStyleIdx="2" presStyleCnt="4" custScaleX="47757" custScaleY="46128" custLinFactX="-9215" custLinFactY="-9134" custLinFactNeighborX="-100000" custLinFactNeighborY="-100000"/>
      <dgm:spPr/>
      <dgm:t>
        <a:bodyPr/>
        <a:lstStyle/>
        <a:p>
          <a:endParaRPr lang="en-US"/>
        </a:p>
      </dgm:t>
    </dgm:pt>
    <dgm:pt modelId="{8578211E-510B-400C-8A4B-BA6F07858A00}" type="pres">
      <dgm:prSet presAssocID="{EA820211-8EE2-41DC-9370-DD2527058E92}" presName="circ3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72E8EA7-7F9B-414A-987F-DFC5F3899913}" type="pres">
      <dgm:prSet presAssocID="{DB8FF654-3C99-4EC3-A79A-BEE64CB78506}" presName="circ4" presStyleLbl="vennNode1" presStyleIdx="3" presStyleCnt="4" custScaleX="48078" custScaleY="48236" custLinFactNeighborX="-64824" custLinFactNeighborY="18202"/>
      <dgm:spPr/>
      <dgm:t>
        <a:bodyPr/>
        <a:lstStyle/>
        <a:p>
          <a:endParaRPr lang="en-US"/>
        </a:p>
      </dgm:t>
    </dgm:pt>
    <dgm:pt modelId="{46E9CBFE-D8C7-4DA0-800E-CEC52FC18E8C}" type="pres">
      <dgm:prSet presAssocID="{DB8FF654-3C99-4EC3-A79A-BEE64CB78506}" presName="circ4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86A8CBDB-DBA3-4FB1-9D40-4CC0C413A56F}" type="presOf" srcId="{EA820211-8EE2-41DC-9370-DD2527058E92}" destId="{8578211E-510B-400C-8A4B-BA6F07858A00}" srcOrd="1" destOrd="0" presId="urn:microsoft.com/office/officeart/2005/8/layout/venn1"/>
    <dgm:cxn modelId="{84CBAC93-B365-40DD-812A-1602C4515A27}" type="presOf" srcId="{E078BC8F-228D-4E6E-8E1D-E52792CB574A}" destId="{F0761033-2EB5-4879-8A49-EE2F523B540E}" srcOrd="1" destOrd="0" presId="urn:microsoft.com/office/officeart/2005/8/layout/venn1"/>
    <dgm:cxn modelId="{30048883-6E4A-45BD-B69E-36D074C25CD4}" type="presOf" srcId="{DB8FF654-3C99-4EC3-A79A-BEE64CB78506}" destId="{46E9CBFE-D8C7-4DA0-800E-CEC52FC18E8C}" srcOrd="1" destOrd="0" presId="urn:microsoft.com/office/officeart/2005/8/layout/venn1"/>
    <dgm:cxn modelId="{8E2227C0-E404-4D16-96C5-666BC8EB4FF0}" type="presOf" srcId="{EA820211-8EE2-41DC-9370-DD2527058E92}" destId="{2BAD336B-160C-4C31-932C-2B8482310D2D}" srcOrd="0" destOrd="0" presId="urn:microsoft.com/office/officeart/2005/8/layout/venn1"/>
    <dgm:cxn modelId="{194DDC63-0121-470F-BF12-3066AB19F145}" srcId="{E33152FF-FCB5-49DE-A918-753332896833}" destId="{E078BC8F-228D-4E6E-8E1D-E52792CB574A}" srcOrd="1" destOrd="0" parTransId="{0251A269-D18B-4E46-A047-71D3739833DC}" sibTransId="{5C3ABA06-940F-4702-82CE-DDA780EFE74F}"/>
    <dgm:cxn modelId="{CF671972-D9AB-481E-A962-EA58439DC8D1}" type="presOf" srcId="{930CFE80-9C0B-49E7-9B43-BDCD8FCF94C7}" destId="{09FFCC41-F6C7-446D-8198-249A9BD98E63}" srcOrd="0" destOrd="0" presId="urn:microsoft.com/office/officeart/2005/8/layout/venn1"/>
    <dgm:cxn modelId="{A12D8D24-F3BC-4F07-84D5-AC5D1FD85B72}" type="presOf" srcId="{E33152FF-FCB5-49DE-A918-753332896833}" destId="{56EDA6D3-2DEC-4187-B3A0-5280CD1EFBF9}" srcOrd="0" destOrd="0" presId="urn:microsoft.com/office/officeart/2005/8/layout/venn1"/>
    <dgm:cxn modelId="{5D3070B9-B121-4DD9-AF73-6982EE58D695}" type="presOf" srcId="{930CFE80-9C0B-49E7-9B43-BDCD8FCF94C7}" destId="{C6FFFC6D-6275-44A7-82E5-D3DF125BDAA9}" srcOrd="1" destOrd="0" presId="urn:microsoft.com/office/officeart/2005/8/layout/venn1"/>
    <dgm:cxn modelId="{0A3BE531-EB70-40DD-9BDD-C387176D5514}" srcId="{E33152FF-FCB5-49DE-A918-753332896833}" destId="{EA820211-8EE2-41DC-9370-DD2527058E92}" srcOrd="2" destOrd="0" parTransId="{F895F877-AD9D-446B-8E7C-B9CD0FDF3046}" sibTransId="{FDB9CE72-C115-494B-8B22-71A3567A8851}"/>
    <dgm:cxn modelId="{3861A200-BEE5-4815-91FF-4F1066339D79}" type="presOf" srcId="{DB8FF654-3C99-4EC3-A79A-BEE64CB78506}" destId="{A72E8EA7-7F9B-414A-987F-DFC5F3899913}" srcOrd="0" destOrd="0" presId="urn:microsoft.com/office/officeart/2005/8/layout/venn1"/>
    <dgm:cxn modelId="{D7A19FE1-C446-4D58-B72E-C952E07888E7}" type="presOf" srcId="{E078BC8F-228D-4E6E-8E1D-E52792CB574A}" destId="{C32AF9E7-A7FA-4D51-B214-80E52E83169F}" srcOrd="0" destOrd="0" presId="urn:microsoft.com/office/officeart/2005/8/layout/venn1"/>
    <dgm:cxn modelId="{8D1D6E9A-35D8-4771-AA9C-EA3A576AE103}" srcId="{E33152FF-FCB5-49DE-A918-753332896833}" destId="{DB8FF654-3C99-4EC3-A79A-BEE64CB78506}" srcOrd="3" destOrd="0" parTransId="{F168A050-2257-4EE6-AE59-F7C80F04D99F}" sibTransId="{463707A9-F889-46DD-9DC0-25CF055E691B}"/>
    <dgm:cxn modelId="{4924C33F-F822-4087-B7B3-E2F7AC983824}" srcId="{E33152FF-FCB5-49DE-A918-753332896833}" destId="{930CFE80-9C0B-49E7-9B43-BDCD8FCF94C7}" srcOrd="0" destOrd="0" parTransId="{2CB619B0-732F-4AC0-9C14-DA7FB6BC4013}" sibTransId="{1176B575-7970-46AD-ACF4-E917858E8208}"/>
    <dgm:cxn modelId="{82D339B9-3D37-4B27-8037-648EE3F7F361}" type="presParOf" srcId="{56EDA6D3-2DEC-4187-B3A0-5280CD1EFBF9}" destId="{09FFCC41-F6C7-446D-8198-249A9BD98E63}" srcOrd="0" destOrd="0" presId="urn:microsoft.com/office/officeart/2005/8/layout/venn1"/>
    <dgm:cxn modelId="{9DECDA15-6B58-41CE-B008-7C764CDEB9F9}" type="presParOf" srcId="{56EDA6D3-2DEC-4187-B3A0-5280CD1EFBF9}" destId="{C6FFFC6D-6275-44A7-82E5-D3DF125BDAA9}" srcOrd="1" destOrd="0" presId="urn:microsoft.com/office/officeart/2005/8/layout/venn1"/>
    <dgm:cxn modelId="{52794E63-F700-4076-B7C5-A8A6C5BE7579}" type="presParOf" srcId="{56EDA6D3-2DEC-4187-B3A0-5280CD1EFBF9}" destId="{C32AF9E7-A7FA-4D51-B214-80E52E83169F}" srcOrd="2" destOrd="0" presId="urn:microsoft.com/office/officeart/2005/8/layout/venn1"/>
    <dgm:cxn modelId="{05C3D746-786B-4E8F-AC06-5E2BD150EA24}" type="presParOf" srcId="{56EDA6D3-2DEC-4187-B3A0-5280CD1EFBF9}" destId="{F0761033-2EB5-4879-8A49-EE2F523B540E}" srcOrd="3" destOrd="0" presId="urn:microsoft.com/office/officeart/2005/8/layout/venn1"/>
    <dgm:cxn modelId="{D0713A44-84C5-4952-A4FB-FFD4CC193296}" type="presParOf" srcId="{56EDA6D3-2DEC-4187-B3A0-5280CD1EFBF9}" destId="{2BAD336B-160C-4C31-932C-2B8482310D2D}" srcOrd="4" destOrd="0" presId="urn:microsoft.com/office/officeart/2005/8/layout/venn1"/>
    <dgm:cxn modelId="{FF121DEF-9CEB-4364-B591-036A4A248EAE}" type="presParOf" srcId="{56EDA6D3-2DEC-4187-B3A0-5280CD1EFBF9}" destId="{8578211E-510B-400C-8A4B-BA6F07858A00}" srcOrd="5" destOrd="0" presId="urn:microsoft.com/office/officeart/2005/8/layout/venn1"/>
    <dgm:cxn modelId="{F14D4531-82FC-47A3-88C5-F8E09F7CC3A6}" type="presParOf" srcId="{56EDA6D3-2DEC-4187-B3A0-5280CD1EFBF9}" destId="{A72E8EA7-7F9B-414A-987F-DFC5F3899913}" srcOrd="6" destOrd="0" presId="urn:microsoft.com/office/officeart/2005/8/layout/venn1"/>
    <dgm:cxn modelId="{8ADEC35F-52EB-4C4F-914C-DCACDC5DB858}" type="presParOf" srcId="{56EDA6D3-2DEC-4187-B3A0-5280CD1EFBF9}" destId="{46E9CBFE-D8C7-4DA0-800E-CEC52FC18E8C}" srcOrd="7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09FFCC41-F6C7-446D-8198-249A9BD98E63}">
      <dsp:nvSpPr>
        <dsp:cNvPr id="0" name=""/>
        <dsp:cNvSpPr/>
      </dsp:nvSpPr>
      <dsp:spPr>
        <a:xfrm>
          <a:off x="152393" y="1447811"/>
          <a:ext cx="1352555" cy="1312079"/>
        </a:xfrm>
        <a:prstGeom prst="ellipse">
          <a:avLst/>
        </a:prstGeom>
        <a:solidFill>
          <a:schemeClr val="accent2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>
              <a:solidFill>
                <a:schemeClr val="bg1"/>
              </a:solidFill>
            </a:rPr>
            <a:t>Recall Problem</a:t>
          </a:r>
          <a:endParaRPr lang="en-US" sz="1300" kern="1200" dirty="0">
            <a:solidFill>
              <a:schemeClr val="bg1"/>
            </a:solidFill>
          </a:endParaRPr>
        </a:p>
      </dsp:txBody>
      <dsp:txXfrm>
        <a:off x="308457" y="1624437"/>
        <a:ext cx="1040427" cy="416332"/>
      </dsp:txXfrm>
    </dsp:sp>
    <dsp:sp modelId="{C32AF9E7-A7FA-4D51-B214-80E52E83169F}">
      <dsp:nvSpPr>
        <dsp:cNvPr id="0" name=""/>
        <dsp:cNvSpPr/>
      </dsp:nvSpPr>
      <dsp:spPr>
        <a:xfrm>
          <a:off x="7" y="3962407"/>
          <a:ext cx="1609705" cy="1621235"/>
        </a:xfrm>
        <a:prstGeom prst="ellipse">
          <a:avLst/>
        </a:prstGeom>
        <a:solidFill>
          <a:srgbClr val="00B050">
            <a:alpha val="50000"/>
          </a:srgb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50" b="1" kern="1200" dirty="0" smtClean="0">
              <a:solidFill>
                <a:schemeClr val="bg1"/>
              </a:solidFill>
            </a:rPr>
            <a:t>Issues of Equality</a:t>
          </a:r>
          <a:endParaRPr lang="en-US" sz="1050" b="1" kern="1200" dirty="0">
            <a:solidFill>
              <a:schemeClr val="bg1"/>
            </a:solidFill>
          </a:endParaRPr>
        </a:p>
      </dsp:txBody>
      <dsp:txXfrm>
        <a:off x="866771" y="4149473"/>
        <a:ext cx="619117" cy="1247104"/>
      </dsp:txXfrm>
    </dsp:sp>
    <dsp:sp modelId="{2BAD336B-160C-4C31-932C-2B8482310D2D}">
      <dsp:nvSpPr>
        <dsp:cNvPr id="0" name=""/>
        <dsp:cNvSpPr/>
      </dsp:nvSpPr>
      <dsp:spPr>
        <a:xfrm>
          <a:off x="76196" y="228601"/>
          <a:ext cx="1419242" cy="1370831"/>
        </a:xfrm>
        <a:prstGeom prst="ellipse">
          <a:avLst/>
        </a:prstGeom>
        <a:solidFill>
          <a:schemeClr val="accent4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>
              <a:solidFill>
                <a:schemeClr val="bg1"/>
              </a:solidFill>
            </a:rPr>
            <a:t>Pro-Innovation  Bias</a:t>
          </a:r>
          <a:endParaRPr lang="en-US" sz="1300" kern="1200" dirty="0">
            <a:solidFill>
              <a:schemeClr val="bg1"/>
            </a:solidFill>
          </a:endParaRPr>
        </a:p>
      </dsp:txBody>
      <dsp:txXfrm>
        <a:off x="239955" y="979923"/>
        <a:ext cx="1091725" cy="434975"/>
      </dsp:txXfrm>
    </dsp:sp>
    <dsp:sp modelId="{A72E8EA7-7F9B-414A-987F-DFC5F3899913}">
      <dsp:nvSpPr>
        <dsp:cNvPr id="0" name=""/>
        <dsp:cNvSpPr/>
      </dsp:nvSpPr>
      <dsp:spPr>
        <a:xfrm>
          <a:off x="76188" y="2667000"/>
          <a:ext cx="1428782" cy="1433477"/>
        </a:xfrm>
        <a:prstGeom prst="ellipse">
          <a:avLst/>
        </a:prstGeom>
        <a:solidFill>
          <a:schemeClr val="accent5">
            <a:alpha val="5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050" b="1" kern="1200" dirty="0">
            <a:solidFill>
              <a:schemeClr val="bg1"/>
            </a:solidFill>
          </a:endParaRPr>
        </a:p>
      </dsp:txBody>
      <dsp:txXfrm>
        <a:off x="186094" y="2832401"/>
        <a:ext cx="549531" cy="110267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91674945-CC7E-441D-A34C-C8661E87EDC0}" type="datetimeFigureOut">
              <a:rPr lang="en-US" smtClean="0"/>
              <a:pPr/>
              <a:t>4/14/2010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C721387A-FBC4-42D0-9871-A2D1634B6F6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721387A-FBC4-42D0-9871-A2D1634B6F60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3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36" name="Shape 35"/>
          <p:cNvSpPr>
            <a:spLocks/>
          </p:cNvSpPr>
          <p:nvPr/>
        </p:nvSpPr>
        <p:spPr bwMode="auto">
          <a:xfrm>
            <a:off x="4821864" y="1066800"/>
            <a:ext cx="4343400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6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43" name="Shape 42"/>
          <p:cNvSpPr>
            <a:spLocks/>
          </p:cNvSpPr>
          <p:nvPr/>
        </p:nvSpPr>
        <p:spPr bwMode="auto">
          <a:xfrm>
            <a:off x="290624" y="-14176"/>
            <a:ext cx="5562600" cy="6553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6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18" name="Shape 17"/>
          <p:cNvSpPr>
            <a:spLocks/>
          </p:cNvSpPr>
          <p:nvPr/>
        </p:nvSpPr>
        <p:spPr bwMode="auto">
          <a:xfrm>
            <a:off x="5943600" y="0"/>
            <a:ext cx="27432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104" y="0"/>
              </a:cxn>
              <a:cxn ang="0">
                <a:pos x="1728" y="0"/>
              </a:cxn>
              <a:cxn ang="0">
                <a:pos x="0" y="2688"/>
              </a:cxn>
              <a:cxn ang="0">
                <a:pos x="1104" y="0"/>
              </a:cxn>
            </a:cxnLst>
            <a:rect l="0" t="0" r="0" b="0"/>
            <a:pathLst>
              <a:path w="1728" h="2688">
                <a:moveTo>
                  <a:pt x="1104" y="0"/>
                </a:moveTo>
                <a:lnTo>
                  <a:pt x="1728" y="0"/>
                </a:lnTo>
                <a:lnTo>
                  <a:pt x="0" y="2688"/>
                </a:lnTo>
                <a:lnTo>
                  <a:pt x="1104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19" name="Shape 18"/>
          <p:cNvSpPr>
            <a:spLocks/>
          </p:cNvSpPr>
          <p:nvPr/>
        </p:nvSpPr>
        <p:spPr bwMode="auto">
          <a:xfrm>
            <a:off x="5943600" y="4267200"/>
            <a:ext cx="3200400" cy="11430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2016" y="240"/>
              </a:cxn>
              <a:cxn ang="0">
                <a:pos x="2016" y="720"/>
              </a:cxn>
              <a:cxn ang="0">
                <a:pos x="0" y="0"/>
              </a:cxn>
            </a:cxnLst>
            <a:rect l="0" t="0" r="0" b="0"/>
            <a:pathLst>
              <a:path w="2016" h="720">
                <a:moveTo>
                  <a:pt x="0" y="0"/>
                </a:moveTo>
                <a:lnTo>
                  <a:pt x="2016" y="240"/>
                </a:lnTo>
                <a:lnTo>
                  <a:pt x="2016" y="72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20" name="Shape 19"/>
          <p:cNvSpPr>
            <a:spLocks/>
          </p:cNvSpPr>
          <p:nvPr/>
        </p:nvSpPr>
        <p:spPr bwMode="auto">
          <a:xfrm>
            <a:off x="5943600" y="0"/>
            <a:ext cx="13716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864" y="0"/>
              </a:cxn>
              <a:cxn ang="0">
                <a:pos x="0" y="2688"/>
              </a:cxn>
              <a:cxn ang="0">
                <a:pos x="768" y="0"/>
              </a:cxn>
              <a:cxn ang="0">
                <a:pos x="864" y="0"/>
              </a:cxn>
            </a:cxnLst>
            <a:rect l="0" t="0" r="0" b="0"/>
            <a:pathLst>
              <a:path w="864" h="2688">
                <a:moveTo>
                  <a:pt x="864" y="0"/>
                </a:moveTo>
                <a:lnTo>
                  <a:pt x="0" y="2688"/>
                </a:lnTo>
                <a:lnTo>
                  <a:pt x="768" y="0"/>
                </a:lnTo>
                <a:lnTo>
                  <a:pt x="864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21" name="Shape 20"/>
          <p:cNvSpPr>
            <a:spLocks/>
          </p:cNvSpPr>
          <p:nvPr/>
        </p:nvSpPr>
        <p:spPr bwMode="auto">
          <a:xfrm>
            <a:off x="5948363" y="4246563"/>
            <a:ext cx="2090737" cy="261143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71" y="1645"/>
              </a:cxn>
              <a:cxn ang="0">
                <a:pos x="1317" y="1645"/>
              </a:cxn>
              <a:cxn ang="0">
                <a:pos x="0" y="0"/>
              </a:cxn>
              <a:cxn ang="0">
                <a:pos x="1071" y="1645"/>
              </a:cxn>
            </a:cxnLst>
            <a:rect l="0" t="0" r="0" b="0"/>
            <a:pathLst>
              <a:path w="1317" h="1645">
                <a:moveTo>
                  <a:pt x="1071" y="1645"/>
                </a:moveTo>
                <a:lnTo>
                  <a:pt x="1317" y="1645"/>
                </a:lnTo>
                <a:lnTo>
                  <a:pt x="0" y="0"/>
                </a:lnTo>
                <a:lnTo>
                  <a:pt x="1071" y="1645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22" name="Shape 21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23" name="Shape 22"/>
          <p:cNvSpPr>
            <a:spLocks/>
          </p:cNvSpPr>
          <p:nvPr/>
        </p:nvSpPr>
        <p:spPr bwMode="auto">
          <a:xfrm>
            <a:off x="5943600" y="1371600"/>
            <a:ext cx="3200400" cy="2895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2016" y="144"/>
              </a:cxn>
              <a:cxn ang="0">
                <a:pos x="0" y="1824"/>
              </a:cxn>
              <a:cxn ang="0">
                <a:pos x="2016" y="0"/>
              </a:cxn>
            </a:cxnLst>
            <a:rect l="0" t="0" r="0" b="0"/>
            <a:pathLst>
              <a:path w="2016" h="1824">
                <a:moveTo>
                  <a:pt x="2016" y="0"/>
                </a:moveTo>
                <a:lnTo>
                  <a:pt x="2016" y="144"/>
                </a:lnTo>
                <a:lnTo>
                  <a:pt x="0" y="1824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24" name="Shape 23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25" name="Shape 24"/>
          <p:cNvSpPr>
            <a:spLocks/>
          </p:cNvSpPr>
          <p:nvPr/>
        </p:nvSpPr>
        <p:spPr bwMode="auto">
          <a:xfrm>
            <a:off x="990600" y="4267200"/>
            <a:ext cx="4953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120" y="0"/>
              </a:cxn>
              <a:cxn ang="0">
                <a:pos x="1056" y="1632"/>
              </a:cxn>
              <a:cxn ang="0">
                <a:pos x="0" y="1632"/>
              </a:cxn>
            </a:cxnLst>
            <a:rect l="0" t="0" r="0" b="0"/>
            <a:pathLst>
              <a:path w="3120" h="1632">
                <a:moveTo>
                  <a:pt x="0" y="1632"/>
                </a:moveTo>
                <a:lnTo>
                  <a:pt x="3120" y="0"/>
                </a:lnTo>
                <a:lnTo>
                  <a:pt x="1056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26" name="Shape 25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27" name="Shape 26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30" name="Shape 29"/>
          <p:cNvSpPr>
            <a:spLocks/>
          </p:cNvSpPr>
          <p:nvPr/>
        </p:nvSpPr>
        <p:spPr bwMode="auto">
          <a:xfrm>
            <a:off x="366824" y="2133600"/>
            <a:ext cx="5638800" cy="2133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31" name="Shape 30"/>
          <p:cNvSpPr>
            <a:spLocks/>
          </p:cNvSpPr>
          <p:nvPr/>
        </p:nvSpPr>
        <p:spPr bwMode="auto">
          <a:xfrm>
            <a:off x="4572000" y="4267200"/>
            <a:ext cx="13716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96" y="1632"/>
              </a:cxn>
              <a:cxn ang="0">
                <a:pos x="864" y="0"/>
              </a:cxn>
              <a:cxn ang="0">
                <a:pos x="0" y="1632"/>
              </a:cxn>
            </a:cxnLst>
            <a:rect l="0" t="0" r="0" b="0"/>
            <a:pathLst>
              <a:path w="864" h="1632">
                <a:moveTo>
                  <a:pt x="0" y="1632"/>
                </a:moveTo>
                <a:lnTo>
                  <a:pt x="96" y="1632"/>
                </a:lnTo>
                <a:lnTo>
                  <a:pt x="864" y="0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8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477000" y="6416675"/>
            <a:ext cx="2133600" cy="365125"/>
          </a:xfrm>
        </p:spPr>
        <p:txBody>
          <a:bodyPr/>
          <a:lstStyle/>
          <a:p>
            <a:fld id="{743653DA-8BF4-4869-96FE-9BCF43372D46}" type="datetime8">
              <a:rPr lang="en-US" smtClean="0"/>
              <a:pPr/>
              <a:t>4/14/2010 9:33 PM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914400" y="6416675"/>
            <a:ext cx="5562600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610600" y="6416675"/>
            <a:ext cx="457200" cy="365125"/>
          </a:xfrm>
        </p:spPr>
        <p:txBody>
          <a:bodyPr/>
          <a:lstStyle/>
          <a:p>
            <a:fld id="{72AC53DF-4216-466D-99A7-94400E6C2A2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2" name="Rectangle 31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39" name="Rectangle 38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40" name="Rectangle 39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41" name="Rectangle 40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42" name="Rectangle 41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45" name="Rectangle 44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alpha val="50000"/>
              <a:satMod val="18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1061515" y="1285817"/>
            <a:ext cx="4441273" cy="115368"/>
          </a:xfrm>
          <a:prstGeom prst="rect">
            <a:avLst/>
          </a:prstGeom>
          <a:solidFill>
            <a:schemeClr val="tx2">
              <a:shade val="85000"/>
              <a:satMod val="15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48" name="Rectangle 47"/>
          <p:cNvSpPr/>
          <p:nvPr/>
        </p:nvSpPr>
        <p:spPr>
          <a:xfrm>
            <a:off x="958309" y="1491832"/>
            <a:ext cx="4902003" cy="111248"/>
          </a:xfrm>
          <a:prstGeom prst="rect">
            <a:avLst/>
          </a:prstGeom>
          <a:solidFill>
            <a:schemeClr val="tx2">
              <a:shade val="85000"/>
              <a:satMod val="15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49" name="Rectangle 48"/>
          <p:cNvSpPr/>
          <p:nvPr/>
        </p:nvSpPr>
        <p:spPr>
          <a:xfrm>
            <a:off x="1164804" y="1390032"/>
            <a:ext cx="4441271" cy="164812"/>
          </a:xfrm>
          <a:prstGeom prst="rect">
            <a:avLst/>
          </a:prstGeom>
          <a:solidFill>
            <a:schemeClr val="tx2">
              <a:shade val="85000"/>
              <a:satMod val="15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1244252" y="1819795"/>
            <a:ext cx="3972514" cy="115368"/>
          </a:xfrm>
          <a:prstGeom prst="rect">
            <a:avLst/>
          </a:prstGeom>
          <a:solidFill>
            <a:schemeClr val="tx2">
              <a:shade val="85000"/>
              <a:satMod val="15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51" name="Rectangle 50"/>
          <p:cNvSpPr/>
          <p:nvPr/>
        </p:nvSpPr>
        <p:spPr>
          <a:xfrm>
            <a:off x="1562054" y="1928583"/>
            <a:ext cx="3563346" cy="103008"/>
          </a:xfrm>
          <a:prstGeom prst="rect">
            <a:avLst/>
          </a:prstGeom>
          <a:solidFill>
            <a:schemeClr val="tx2">
              <a:shade val="85000"/>
              <a:satMod val="15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55" name="Rectangle 54"/>
          <p:cNvSpPr/>
          <p:nvPr/>
        </p:nvSpPr>
        <p:spPr>
          <a:xfrm>
            <a:off x="1685716" y="1993170"/>
            <a:ext cx="3098562" cy="111866"/>
          </a:xfrm>
          <a:prstGeom prst="rect">
            <a:avLst/>
          </a:prstGeom>
          <a:solidFill>
            <a:schemeClr val="tx2">
              <a:shade val="85000"/>
              <a:satMod val="15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54" name="Rectangle 53"/>
          <p:cNvSpPr/>
          <p:nvPr/>
        </p:nvSpPr>
        <p:spPr>
          <a:xfrm>
            <a:off x="1232216" y="1197670"/>
            <a:ext cx="4059116" cy="111866"/>
          </a:xfrm>
          <a:prstGeom prst="rect">
            <a:avLst/>
          </a:prstGeom>
          <a:solidFill>
            <a:schemeClr val="tx2">
              <a:shade val="85000"/>
              <a:satMod val="15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52" name="Rectangle 51"/>
          <p:cNvSpPr/>
          <p:nvPr/>
        </p:nvSpPr>
        <p:spPr>
          <a:xfrm>
            <a:off x="831112" y="1594840"/>
            <a:ext cx="4917972" cy="131850"/>
          </a:xfrm>
          <a:prstGeom prst="rect">
            <a:avLst/>
          </a:prstGeom>
          <a:solidFill>
            <a:schemeClr val="tx2">
              <a:shade val="85000"/>
              <a:satMod val="15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53" name="Rectangle 52"/>
          <p:cNvSpPr/>
          <p:nvPr/>
        </p:nvSpPr>
        <p:spPr>
          <a:xfrm>
            <a:off x="1077408" y="1714329"/>
            <a:ext cx="4430126" cy="115368"/>
          </a:xfrm>
          <a:prstGeom prst="rect">
            <a:avLst/>
          </a:prstGeom>
          <a:solidFill>
            <a:schemeClr val="tx2">
              <a:shade val="85000"/>
              <a:satMod val="15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33400" y="464504"/>
            <a:ext cx="8153400" cy="774192"/>
          </a:xfrm>
        </p:spPr>
        <p:txBody>
          <a:bodyPr/>
          <a:lstStyle>
            <a:lvl1pPr marR="9144" algn="r">
              <a:defRPr sz="3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33181" y="1240961"/>
            <a:ext cx="3848419" cy="914400"/>
          </a:xfrm>
        </p:spPr>
        <p:txBody>
          <a:bodyPr tIns="0"/>
          <a:lstStyle>
            <a:lvl1pPr marL="0" indent="0" algn="ctr">
              <a:spcBef>
                <a:spcPts val="0"/>
              </a:spcBef>
              <a:buNone/>
              <a:defRPr sz="2000">
                <a:solidFill>
                  <a:schemeClr val="bg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58" name="Rectangle 57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59" name="Rectangle 58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60" name="Rectangle 59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61" name="Rectangle 60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62" name="Rectangle 61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56" name="Rectangle 55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65" name="Rectangle 64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66" name="Rectangle 65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67" name="Rectangle 66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29108-AC8D-4212-9283-60D9E99BF07A}" type="datetime8">
              <a:rPr lang="en-US" smtClean="0"/>
              <a:pPr/>
              <a:t>4/14/2010 9:33 PM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D93096-5B34-4342-9326-69289CEAE4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350541"/>
            <a:ext cx="7772400" cy="1974059"/>
          </a:xfrm>
        </p:spPr>
        <p:txBody>
          <a:bodyPr/>
          <a:lstStyle>
            <a:lvl1pPr algn="l">
              <a:buNone/>
              <a:defRPr sz="4000" b="1" cap="all" spc="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2838448"/>
            <a:ext cx="7772400" cy="1509712"/>
          </a:xfrm>
        </p:spPr>
        <p:txBody>
          <a:bodyPr anchor="b"/>
          <a:lstStyle>
            <a:lvl1pPr marL="374904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DED3D3-6235-4F4C-B439-DF277FB555A7}" type="datetime8">
              <a:rPr lang="en-US" smtClean="0"/>
              <a:pPr/>
              <a:t>4/14/2010 9:33 PM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914400" y="6416675"/>
            <a:ext cx="5562600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D93096-5B34-4342-9326-69289CEAE4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2064"/>
            <a:ext cx="8229600" cy="914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64344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5344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5F1E3E-4B2F-4895-B65E-28B2E64F39F6}" type="datetime8">
              <a:rPr lang="en-US" smtClean="0"/>
              <a:pPr/>
              <a:t>4/14/2010 9:33 PM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D93096-5B34-4342-9326-69289CEAE4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>
            <a:off x="0" y="402264"/>
            <a:ext cx="8686800" cy="886265"/>
          </a:xfrm>
          <a:prstGeom prst="rect">
            <a:avLst/>
          </a:prstGeom>
          <a:solidFill>
            <a:schemeClr val="bg2">
              <a:alpha val="50000"/>
              <a:satMod val="18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085435-8225-4333-BFFA-0096413F0D76}" type="datetime8">
              <a:rPr lang="en-US" smtClean="0"/>
              <a:pPr/>
              <a:t>4/14/2010 9:33 PM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D93096-5B34-4342-9326-69289CEAE4C2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18" name="Rectangle 17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20" name="Rectangle 19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29" name="Rectangle 28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30" name="Rectangle 29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>
              <a:defRPr sz="400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3C494-2A87-468C-A21B-CB14FB9ABB00}" type="datetime8">
              <a:rPr lang="en-US" smtClean="0"/>
              <a:pPr/>
              <a:t>4/14/2010 9:33 PM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D93096-5B34-4342-9326-69289CEAE4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180FA0-5B31-4864-A2BB-719EA5A679C6}" type="datetime8">
              <a:rPr lang="en-US" smtClean="0"/>
              <a:pPr/>
              <a:t>4/14/2010 9:33 PM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D93096-5B34-4342-9326-69289CEAE4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>
              <a:buNone/>
              <a:defRPr sz="36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ECC0C8-36B8-442A-833D-B6AACE86BB77}" type="datetime8">
              <a:rPr lang="en-US" smtClean="0"/>
              <a:pPr/>
              <a:t>4/14/2010 9:33 PM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D93096-5B34-4342-9326-69289CEAE4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val="FFFFFF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25" name="Group 17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Straight Connector 14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28600"/>
            <a:ext cx="6858000" cy="914400"/>
          </a:xfrm>
        </p:spPr>
        <p:txBody>
          <a:bodyPr anchor="b"/>
          <a:lstStyle>
            <a:lvl1pPr algn="l">
              <a:buNone/>
              <a:defRPr sz="21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66712" y="1905000"/>
            <a:ext cx="8778240" cy="4960144"/>
          </a:xfrm>
        </p:spPr>
        <p:txBody>
          <a:bodyPr/>
          <a:lstStyle>
            <a:lvl1pPr>
              <a:buNone/>
              <a:defRPr sz="3200"/>
            </a:lvl1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1150144"/>
            <a:ext cx="6858000" cy="685800"/>
          </a:xfrm>
        </p:spPr>
        <p:txBody>
          <a:bodyPr/>
          <a:lstStyle>
            <a:lvl1pPr marL="27432" indent="0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grpSp>
        <p:nvGrpSpPr>
          <p:cNvPr id="14" name="Group 17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Straight Connector 10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6" name="Group 17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Straight Connector 18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20EC5-AC53-4169-941E-EDF10CD23748}" type="datetime8">
              <a:rPr lang="en-US" smtClean="0"/>
              <a:pPr/>
              <a:t>4/14/2010 9:33 PM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D93096-5B34-4342-9326-69289CEAE4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/>
          </a:p>
        </p:txBody>
      </p:sp>
      <p:sp>
        <p:nvSpPr>
          <p:cNvPr id="17" name="Rectangle 16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>
              <a:defRPr sz="1100">
                <a:solidFill>
                  <a:schemeClr val="tx2"/>
                </a:solidFill>
              </a:defRPr>
            </a:lvl1pPr>
          </a:lstStyle>
          <a:p>
            <a:fld id="{8D3816DF-213E-421B-92D3-C068DBB023D6}" type="datetime8">
              <a:rPr lang="en-US" smtClean="0">
                <a:solidFill>
                  <a:schemeClr val="tx2"/>
                </a:solidFill>
              </a:rPr>
              <a:pPr/>
              <a:t>4/14/2010 9:33 PM</a:t>
            </a:fld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>
              <a:defRPr sz="1100">
                <a:solidFill>
                  <a:schemeClr val="tx2"/>
                </a:solidFill>
              </a:defRPr>
            </a:lvl1pPr>
          </a:lstStyle>
          <a:p>
            <a:pPr algn="r"/>
            <a:endParaRPr lang="en-US" sz="1100" dirty="0">
              <a:solidFill>
                <a:schemeClr val="tx2"/>
              </a:solidFill>
            </a:endParaRPr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pPr algn="l"/>
            <a:fld id="{72AC53DF-4216-466D-99A7-94400E6C2A25}" type="slidenum">
              <a:rPr lang="en-US" sz="1200" smtClean="0">
                <a:solidFill>
                  <a:schemeClr val="tx2"/>
                </a:solidFill>
              </a:rPr>
              <a:pPr algn="l"/>
              <a:t>‹#›</a:t>
            </a:fld>
            <a:endParaRPr lang="en-US" sz="1200">
              <a:solidFill>
                <a:schemeClr val="tx2"/>
              </a:solidFill>
            </a:endParaRP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l" rtl="0" eaLnBrk="1" latinLnBrk="0" hangingPunct="1">
        <a:spcBef>
          <a:spcPct val="0"/>
        </a:spcBef>
        <a:buNone/>
        <a:defRPr sz="4000" kern="1200" spc="-150" baseline="0">
          <a:solidFill>
            <a:schemeClr val="tx2">
              <a:satMod val="200000"/>
            </a:schemeClr>
          </a:solidFill>
          <a:latin typeface="+mj-lt"/>
          <a:ea typeface="+mj-ea"/>
          <a:cs typeface="+mj-cs"/>
        </a:defRPr>
      </a:lvl1pPr>
    </p:titleStyle>
    <p:bodyStyle>
      <a:lvl1pPr marL="411480" indent="-342900" algn="l" rtl="0" eaLnBrk="1" latinLnBrk="0" hangingPunct="1">
        <a:spcBef>
          <a:spcPts val="700"/>
        </a:spcBef>
        <a:buSzPct val="95000"/>
        <a:buFont typeface="Wingdings"/>
        <a:buChar char=""/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hyperlink" Target="http://cit.duke.edu/" TargetMode="External"/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Relationship Id="rId9" Type="http://schemas.openxmlformats.org/officeDocument/2006/relationships/hyperlink" Target="http://www.ics.uci.edu/~wscacchi/Papers/New/Scacchi-Alspaugh-OSS-Acquisition.pdf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304800"/>
            <a:ext cx="7772400" cy="609600"/>
          </a:xfrm>
        </p:spPr>
        <p:txBody>
          <a:bodyPr/>
          <a:lstStyle/>
          <a:p>
            <a:pPr algn="ctr"/>
            <a:r>
              <a:rPr lang="en-US" sz="2000" b="1" cap="all" dirty="0" smtClean="0">
                <a:ln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7000">
                      <a:schemeClr val="accent1">
                        <a:tint val="90000"/>
                        <a:shade val="65000"/>
                        <a:satMod val="172000"/>
                      </a:schemeClr>
                    </a:gs>
                    <a:gs pos="48000">
                      <a:schemeClr val="accent1">
                        <a:tint val="100000"/>
                        <a:shade val="65000"/>
                        <a:satMod val="130000"/>
                      </a:schemeClr>
                    </a:gs>
                    <a:gs pos="92000">
                      <a:schemeClr val="accent1">
                        <a:tint val="100000"/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tint val="100000"/>
                        <a:shade val="55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r="5400000" sy="-100000" rotWithShape="0"/>
                </a:effectLst>
              </a:rPr>
              <a:t>MIND MAP  - study of criticisms of  diffusion  research</a:t>
            </a:r>
            <a:r>
              <a:rPr lang="en-US" b="1" cap="all" dirty="0" smtClean="0">
                <a:ln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7000">
                      <a:schemeClr val="accent1">
                        <a:tint val="90000"/>
                        <a:shade val="65000"/>
                        <a:satMod val="172000"/>
                      </a:schemeClr>
                    </a:gs>
                    <a:gs pos="48000">
                      <a:schemeClr val="accent1">
                        <a:tint val="100000"/>
                        <a:shade val="65000"/>
                        <a:satMod val="130000"/>
                      </a:schemeClr>
                    </a:gs>
                    <a:gs pos="92000">
                      <a:schemeClr val="accent1">
                        <a:tint val="100000"/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tint val="100000"/>
                        <a:shade val="55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r="5400000" sy="-100000" rotWithShape="0"/>
                </a:effectLst>
              </a:rPr>
              <a:t/>
            </a:r>
            <a:br>
              <a:rPr lang="en-US" b="1" cap="all" dirty="0" smtClean="0">
                <a:ln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7000">
                      <a:schemeClr val="accent1">
                        <a:tint val="90000"/>
                        <a:shade val="65000"/>
                        <a:satMod val="172000"/>
                      </a:schemeClr>
                    </a:gs>
                    <a:gs pos="48000">
                      <a:schemeClr val="accent1">
                        <a:tint val="100000"/>
                        <a:shade val="65000"/>
                        <a:satMod val="130000"/>
                      </a:schemeClr>
                    </a:gs>
                    <a:gs pos="92000">
                      <a:schemeClr val="accent1">
                        <a:tint val="100000"/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tint val="100000"/>
                        <a:shade val="55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r="5400000" sy="-100000" rotWithShape="0"/>
                </a:effectLst>
              </a:rPr>
            </a:br>
            <a:endParaRPr lang="en-US" b="1" cap="all" dirty="0" smtClean="0">
              <a:ln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7000">
                    <a:schemeClr val="accent1">
                      <a:tint val="90000"/>
                      <a:shade val="65000"/>
                      <a:satMod val="172000"/>
                    </a:schemeClr>
                  </a:gs>
                  <a:gs pos="48000">
                    <a:schemeClr val="accent1">
                      <a:tint val="100000"/>
                      <a:shade val="65000"/>
                      <a:satMod val="130000"/>
                    </a:schemeClr>
                  </a:gs>
                  <a:gs pos="92000">
                    <a:schemeClr val="accent1">
                      <a:tint val="100000"/>
                      <a:shade val="50000"/>
                      <a:satMod val="120000"/>
                    </a:schemeClr>
                  </a:gs>
                  <a:gs pos="100000">
                    <a:schemeClr val="accent1">
                      <a:tint val="100000"/>
                      <a:shade val="55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r="5400000" sy="-100000" rotWithShape="0"/>
              </a:effectLst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533400" y="914400"/>
          <a:ext cx="8153400" cy="5715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3048000" y="5181600"/>
            <a:ext cx="25908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Rye, S. (2009). Negotiating the symbolic power of information and communication technologies (ICT): The spread of Internet-supported distance education. Information Technology for Development, 15(1), 17-31. doi:10.1002/itdj.20110.</a:t>
            </a:r>
            <a:endParaRPr lang="en-US" sz="1200" dirty="0"/>
          </a:p>
        </p:txBody>
      </p:sp>
      <p:sp>
        <p:nvSpPr>
          <p:cNvPr id="8" name="Right Arrow 7"/>
          <p:cNvSpPr/>
          <p:nvPr/>
        </p:nvSpPr>
        <p:spPr>
          <a:xfrm>
            <a:off x="2209800" y="5562600"/>
            <a:ext cx="6858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ight Arrow 8"/>
          <p:cNvSpPr/>
          <p:nvPr/>
        </p:nvSpPr>
        <p:spPr>
          <a:xfrm>
            <a:off x="2057400" y="4191000"/>
            <a:ext cx="685800" cy="3048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3048000" y="4114800"/>
            <a:ext cx="1752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Duke iPod first-year experience. Retrieved: </a:t>
            </a:r>
            <a:r>
              <a:rPr lang="en-US" sz="1200" u="sng" dirty="0" smtClean="0">
                <a:hlinkClick r:id="rId8"/>
              </a:rPr>
              <a:t>http://cit.duke.edu/</a:t>
            </a:r>
            <a:r>
              <a:rPr lang="en-US" sz="1200" dirty="0" smtClean="0"/>
              <a:t> </a:t>
            </a:r>
            <a:r>
              <a:rPr lang="en-US" sz="1200" dirty="0" err="1" smtClean="0"/>
              <a:t>pdf</a:t>
            </a:r>
            <a:r>
              <a:rPr lang="en-US" sz="1200" dirty="0" smtClean="0"/>
              <a:t>/reports/ipod_initiative_04_05.pdf</a:t>
            </a:r>
            <a:br>
              <a:rPr lang="en-US" sz="1200" dirty="0" smtClean="0"/>
            </a:br>
            <a:endParaRPr lang="en-US" sz="1200" dirty="0"/>
          </a:p>
        </p:txBody>
      </p:sp>
      <p:sp>
        <p:nvSpPr>
          <p:cNvPr id="11" name="Right Arrow 10"/>
          <p:cNvSpPr/>
          <p:nvPr/>
        </p:nvSpPr>
        <p:spPr>
          <a:xfrm>
            <a:off x="2133600" y="2819400"/>
            <a:ext cx="685800" cy="3048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3048000" y="2667001"/>
            <a:ext cx="2438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Hodge, S., &amp; Anderson, B. (2007). Teaching and Learning with an Interactive Whiteboard: A Teacher's Journey. Learning, Media and Technology, 32(3), 271-282. Retrieved from ERIC database.</a:t>
            </a:r>
            <a:endParaRPr lang="en-US" sz="1200" dirty="0"/>
          </a:p>
        </p:txBody>
      </p:sp>
      <p:sp>
        <p:nvSpPr>
          <p:cNvPr id="13" name="TextBox 12"/>
          <p:cNvSpPr txBox="1"/>
          <p:nvPr/>
        </p:nvSpPr>
        <p:spPr>
          <a:xfrm>
            <a:off x="2971800" y="1143000"/>
            <a:ext cx="19050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An Evaluation of the Personal Response System Clicker Technology in Introductory Marketing Courses. Journal of Marketing Education , 23 (1), 93-103. </a:t>
            </a:r>
            <a:endParaRPr lang="en-US" sz="1200" dirty="0"/>
          </a:p>
        </p:txBody>
      </p:sp>
      <p:sp>
        <p:nvSpPr>
          <p:cNvPr id="14" name="Right Arrow 13"/>
          <p:cNvSpPr/>
          <p:nvPr/>
        </p:nvSpPr>
        <p:spPr>
          <a:xfrm>
            <a:off x="2133600" y="1600200"/>
            <a:ext cx="902208" cy="3048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990600" y="2819401"/>
            <a:ext cx="1143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>
                <a:solidFill>
                  <a:schemeClr val="bg1"/>
                </a:solidFill>
              </a:rPr>
              <a:t>No</a:t>
            </a:r>
            <a:r>
              <a:rPr lang="en-US" sz="1200" dirty="0" smtClean="0"/>
              <a:t>  </a:t>
            </a:r>
            <a:r>
              <a:rPr lang="en-US" sz="1200" b="1" dirty="0" smtClean="0">
                <a:solidFill>
                  <a:schemeClr val="bg1"/>
                </a:solidFill>
              </a:rPr>
              <a:t>Criticism</a:t>
            </a:r>
            <a:endParaRPr lang="en-US" sz="1200" b="1" dirty="0">
              <a:solidFill>
                <a:schemeClr val="bg1"/>
              </a:solidFill>
            </a:endParaRPr>
          </a:p>
        </p:txBody>
      </p:sp>
      <p:sp>
        <p:nvSpPr>
          <p:cNvPr id="16" name="Right Arrow 15"/>
          <p:cNvSpPr/>
          <p:nvPr/>
        </p:nvSpPr>
        <p:spPr>
          <a:xfrm>
            <a:off x="5181600" y="1600200"/>
            <a:ext cx="978408" cy="3048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6324600" y="1143000"/>
            <a:ext cx="24384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Walt </a:t>
            </a:r>
            <a:r>
              <a:rPr lang="en-US" sz="1200" dirty="0" err="1" smtClean="0"/>
              <a:t>Scacchi</a:t>
            </a:r>
            <a:r>
              <a:rPr lang="en-US" sz="1200" dirty="0" smtClean="0"/>
              <a:t> and Thomas </a:t>
            </a:r>
            <a:r>
              <a:rPr lang="en-US" sz="1200" dirty="0" err="1" smtClean="0"/>
              <a:t>Alspaugh</a:t>
            </a:r>
            <a:r>
              <a:rPr lang="en-US" sz="1200" dirty="0" smtClean="0"/>
              <a:t>, </a:t>
            </a:r>
            <a:r>
              <a:rPr lang="en-US" sz="1200" u="sng" dirty="0" smtClean="0">
                <a:hlinkClick r:id="rId9"/>
              </a:rPr>
              <a:t>Emerging Issues in the Acquisition of Open Source Software within the U.S. Department of Defense</a:t>
            </a:r>
            <a:r>
              <a:rPr lang="en-US" sz="1200" dirty="0" smtClean="0"/>
              <a:t>, </a:t>
            </a:r>
            <a:r>
              <a:rPr lang="en-US" sz="1200" i="1" dirty="0" smtClean="0"/>
              <a:t>Proc. 5th Annual Acquisition Research Symposium</a:t>
            </a:r>
            <a:r>
              <a:rPr lang="en-US" sz="1200" dirty="0" smtClean="0"/>
              <a:t>, Vol. 1, 230-244, NPS-AM-08-036, Naval Postgraduate School, Monterey, CA .</a:t>
            </a:r>
            <a:endParaRPr lang="en-US" sz="1200" dirty="0"/>
          </a:p>
        </p:txBody>
      </p:sp>
      <p:sp>
        <p:nvSpPr>
          <p:cNvPr id="18" name="TextBox 17"/>
          <p:cNvSpPr txBox="1"/>
          <p:nvPr/>
        </p:nvSpPr>
        <p:spPr>
          <a:xfrm>
            <a:off x="1066800" y="4038600"/>
            <a:ext cx="1066800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b="1" dirty="0" smtClean="0">
                <a:solidFill>
                  <a:schemeClr val="bg1"/>
                </a:solidFill>
              </a:rPr>
              <a:t>Individual</a:t>
            </a:r>
          </a:p>
          <a:p>
            <a:r>
              <a:rPr lang="en-US" sz="1050" b="1" dirty="0" smtClean="0">
                <a:solidFill>
                  <a:schemeClr val="bg1"/>
                </a:solidFill>
              </a:rPr>
              <a:t>Blame</a:t>
            </a:r>
          </a:p>
          <a:p>
            <a:r>
              <a:rPr lang="en-US" sz="1050" b="1" dirty="0" smtClean="0">
                <a:solidFill>
                  <a:schemeClr val="bg1"/>
                </a:solidFill>
              </a:rPr>
              <a:t>Bias</a:t>
            </a:r>
            <a:endParaRPr lang="en-US" sz="1050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Relationship diagram">
  <a:themeElements>
    <a:clrScheme name="Metro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1AB39F"/>
      </a:accent4>
      <a:accent5>
        <a:srgbClr val="00ADDC"/>
      </a:accent5>
      <a:accent6>
        <a:srgbClr val="738AC8"/>
      </a:accent6>
      <a:hlink>
        <a:srgbClr val="F3D43B"/>
      </a:hlink>
      <a:folHlink>
        <a:srgbClr val="969696"/>
      </a:folHlink>
    </a:clrScheme>
    <a:fontScheme name="Deluxe">
      <a:maj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楷体_GB2312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etro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50000">
              <a:schemeClr val="phClr">
                <a:tint val="60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55000"/>
                <a:satMod val="138000"/>
              </a:schemeClr>
            </a:gs>
            <a:gs pos="40000">
              <a:schemeClr val="phClr">
                <a:tint val="94000"/>
              </a:schemeClr>
            </a:gs>
            <a:gs pos="50000">
              <a:schemeClr val="phClr">
                <a:tint val="100000"/>
              </a:schemeClr>
            </a:gs>
            <a:gs pos="68000">
              <a:schemeClr val="phClr">
                <a:tint val="92000"/>
              </a:schemeClr>
            </a:gs>
            <a:gs pos="100000">
              <a:schemeClr val="phClr">
                <a:tint val="48000"/>
                <a:satMod val="135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000" dist="25400" dir="16000000" rotWithShape="0">
              <a:srgbClr val="000000">
                <a:alpha val="37000"/>
              </a:srgbClr>
            </a:outerShdw>
          </a:effectLst>
        </a:effectStyle>
        <a:effectStyle>
          <a:effectLst>
            <a:glow rad="63500">
              <a:schemeClr val="phClr"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600">
              <a:schemeClr val="phClr">
                <a:alpha val="45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200000"/>
            </a:lightRig>
          </a:scene3d>
          <a:sp3d prstMaterial="matte">
            <a:bevelT w="2540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53000"/>
                <a:satMod val="200000"/>
              </a:schemeClr>
              <a:schemeClr val="phClr">
                <a:tint val="78000"/>
                <a:satMod val="230000"/>
              </a:schemeClr>
            </a:duotone>
          </a:blip>
          <a:tile tx="0" ty="0" sx="90000" sy="90000" flip="none" algn="t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Relationship diagram</Template>
  <TotalTime>0</TotalTime>
  <Words>182</Words>
  <Application>Microsoft Office PowerPoint</Application>
  <PresentationFormat>On-screen Show (4:3)</PresentationFormat>
  <Paragraphs>14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Relationship diagram</vt:lpstr>
      <vt:lpstr>MIND MAP  - study of criticisms of  diffusion  research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2010-04-03T19:40:53Z</dcterms:created>
  <dcterms:modified xsi:type="dcterms:W3CDTF">2010-04-15T03:21:43Z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TC101743271033</vt:lpwstr>
  </property>
</Properties>
</file>

<file path=docProps/thumbnail.jpeg>
</file>